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strument Sans Medium" panose="020B0604020202020204" charset="0"/>
      <p:regular r:id="rId13"/>
    </p:embeddedFont>
    <p:embeddedFont>
      <p:font typeface="Instrument Sans Semi Bold" panose="020B0604020202020204" charset="0"/>
      <p:regular r:id="rId1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D5D8"/>
    <a:srgbClr val="F805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100" d="100"/>
          <a:sy n="100" d="100"/>
        </p:scale>
        <p:origin x="216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8074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84684"/>
            <a:ext cx="7556421" cy="1860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Разработка системы анализа логов и обнаружения аномалий для предприятия</a:t>
            </a:r>
            <a:endParaRPr lang="en-US" sz="3900" dirty="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FC42B993-47B0-78BC-65F6-9DFF6A1A8CCE}"/>
              </a:ext>
            </a:extLst>
          </p:cNvPr>
          <p:cNvSpPr/>
          <p:nvPr/>
        </p:nvSpPr>
        <p:spPr>
          <a:xfrm>
            <a:off x="-617222" y="-446518"/>
            <a:ext cx="1866900" cy="1889181"/>
          </a:xfrm>
          <a:prstGeom prst="ellipse">
            <a:avLst/>
          </a:prstGeom>
          <a:solidFill>
            <a:srgbClr val="D5D5D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49396234-F873-601B-CF4A-6AEBC4D92BC9}"/>
              </a:ext>
            </a:extLst>
          </p:cNvPr>
          <p:cNvSpPr/>
          <p:nvPr/>
        </p:nvSpPr>
        <p:spPr>
          <a:xfrm>
            <a:off x="6483311" y="648857"/>
            <a:ext cx="1866900" cy="1889181"/>
          </a:xfrm>
          <a:prstGeom prst="ellipse">
            <a:avLst/>
          </a:prstGeom>
          <a:solidFill>
            <a:srgbClr val="D5D5D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B43C0335-0CCD-06D5-61C7-929684A403BC}"/>
              </a:ext>
            </a:extLst>
          </p:cNvPr>
          <p:cNvSpPr/>
          <p:nvPr/>
        </p:nvSpPr>
        <p:spPr>
          <a:xfrm>
            <a:off x="6736078" y="5354207"/>
            <a:ext cx="1866900" cy="1889181"/>
          </a:xfrm>
          <a:prstGeom prst="ellipse">
            <a:avLst/>
          </a:prstGeom>
          <a:solidFill>
            <a:srgbClr val="D5D5D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EAA4466D-3737-32A1-8DD3-BAA233D94397}"/>
              </a:ext>
            </a:extLst>
          </p:cNvPr>
          <p:cNvSpPr/>
          <p:nvPr/>
        </p:nvSpPr>
        <p:spPr>
          <a:xfrm>
            <a:off x="678178" y="7006013"/>
            <a:ext cx="1866900" cy="1889181"/>
          </a:xfrm>
          <a:prstGeom prst="ellipse">
            <a:avLst/>
          </a:prstGeom>
          <a:solidFill>
            <a:srgbClr val="D5D5D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984289"/>
            <a:ext cx="1252978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ru-RU" sz="3900" dirty="0">
                <a:solidFill>
                  <a:srgbClr val="CBCCCE"/>
                </a:solidFill>
              </a:rPr>
              <a:t>Спасибо за внимание!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1091446" y="2568654"/>
            <a:ext cx="1274516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ru-RU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Подготовили студенты УС2-ВТиПО-25-2р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93790" y="2202537"/>
            <a:ext cx="22860" cy="1081564"/>
          </a:xfrm>
          <a:prstGeom prst="rect">
            <a:avLst/>
          </a:prstGeom>
          <a:solidFill>
            <a:srgbClr val="D5D5D8"/>
          </a:solidFill>
          <a:ln/>
        </p:spPr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7BEB4723-DA8E-B05D-51AE-E610451FA8F7}"/>
              </a:ext>
            </a:extLst>
          </p:cNvPr>
          <p:cNvSpPr/>
          <p:nvPr/>
        </p:nvSpPr>
        <p:spPr>
          <a:xfrm>
            <a:off x="12763500" y="6656152"/>
            <a:ext cx="1866900" cy="1889181"/>
          </a:xfrm>
          <a:prstGeom prst="ellipse">
            <a:avLst/>
          </a:prstGeom>
          <a:solidFill>
            <a:srgbClr val="D5D5D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AC5C23F6-9E1F-D02F-6DB6-8244B99B7C84}"/>
              </a:ext>
            </a:extLst>
          </p:cNvPr>
          <p:cNvSpPr/>
          <p:nvPr/>
        </p:nvSpPr>
        <p:spPr>
          <a:xfrm>
            <a:off x="12293678" y="3789127"/>
            <a:ext cx="1866900" cy="1889181"/>
          </a:xfrm>
          <a:prstGeom prst="ellipse">
            <a:avLst/>
          </a:prstGeom>
          <a:solidFill>
            <a:srgbClr val="D5D5D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E63355F7-FFAE-B2DF-8D92-1230A20E6863}"/>
              </a:ext>
            </a:extLst>
          </p:cNvPr>
          <p:cNvSpPr/>
          <p:nvPr/>
        </p:nvSpPr>
        <p:spPr>
          <a:xfrm>
            <a:off x="9479278" y="5049407"/>
            <a:ext cx="1866900" cy="1889181"/>
          </a:xfrm>
          <a:prstGeom prst="ellipse">
            <a:avLst/>
          </a:prstGeom>
          <a:solidFill>
            <a:srgbClr val="D5D5D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BA90FCEB-EEF4-D190-4699-FD17DB464215}"/>
              </a:ext>
            </a:extLst>
          </p:cNvPr>
          <p:cNvSpPr/>
          <p:nvPr/>
        </p:nvSpPr>
        <p:spPr>
          <a:xfrm>
            <a:off x="9519404" y="1477558"/>
            <a:ext cx="2774274" cy="2697726"/>
          </a:xfrm>
          <a:prstGeom prst="ellipse">
            <a:avLst/>
          </a:prstGeom>
          <a:solidFill>
            <a:srgbClr val="D5D5D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A04FD2B8-3926-78ED-A83A-3FD0FE254A49}"/>
              </a:ext>
            </a:extLst>
          </p:cNvPr>
          <p:cNvSpPr/>
          <p:nvPr/>
        </p:nvSpPr>
        <p:spPr>
          <a:xfrm>
            <a:off x="5984800" y="1417075"/>
            <a:ext cx="2774274" cy="2697726"/>
          </a:xfrm>
          <a:prstGeom prst="ellipse">
            <a:avLst/>
          </a:prstGeom>
          <a:solidFill>
            <a:srgbClr val="D5D5D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D4E6D183-99EE-6ED6-82B0-6AC8E3AC0401}"/>
              </a:ext>
            </a:extLst>
          </p:cNvPr>
          <p:cNvSpPr/>
          <p:nvPr/>
        </p:nvSpPr>
        <p:spPr>
          <a:xfrm>
            <a:off x="1843388" y="3411322"/>
            <a:ext cx="3114675" cy="3028735"/>
          </a:xfrm>
          <a:prstGeom prst="ellipse">
            <a:avLst/>
          </a:prstGeom>
          <a:solidFill>
            <a:srgbClr val="D5D5D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5418CC69-7506-61B2-AFD9-96B08FC8AAD2}"/>
              </a:ext>
            </a:extLst>
          </p:cNvPr>
          <p:cNvSpPr/>
          <p:nvPr/>
        </p:nvSpPr>
        <p:spPr>
          <a:xfrm>
            <a:off x="5314830" y="4833312"/>
            <a:ext cx="3304673" cy="3213490"/>
          </a:xfrm>
          <a:prstGeom prst="ellipse">
            <a:avLst/>
          </a:prstGeom>
          <a:solidFill>
            <a:srgbClr val="D5D5D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F74609CA-0602-C896-E12F-27BA0107C79E}"/>
              </a:ext>
            </a:extLst>
          </p:cNvPr>
          <p:cNvSpPr/>
          <p:nvPr/>
        </p:nvSpPr>
        <p:spPr>
          <a:xfrm>
            <a:off x="2868928" y="6938588"/>
            <a:ext cx="1866900" cy="1889181"/>
          </a:xfrm>
          <a:prstGeom prst="ellipse">
            <a:avLst/>
          </a:prstGeom>
          <a:solidFill>
            <a:srgbClr val="D5D5D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5E622824-6D55-F250-5C97-FBE1CD28475B}"/>
              </a:ext>
            </a:extLst>
          </p:cNvPr>
          <p:cNvSpPr/>
          <p:nvPr/>
        </p:nvSpPr>
        <p:spPr>
          <a:xfrm>
            <a:off x="-226245" y="6163932"/>
            <a:ext cx="1866900" cy="1889181"/>
          </a:xfrm>
          <a:prstGeom prst="ellipse">
            <a:avLst/>
          </a:prstGeom>
          <a:solidFill>
            <a:srgbClr val="D5D5D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Овал 25">
            <a:extLst>
              <a:ext uri="{FF2B5EF4-FFF2-40B4-BE49-F238E27FC236}">
                <a16:creationId xmlns:a16="http://schemas.microsoft.com/office/drawing/2014/main" id="{91D60516-AAF4-A0A5-E6F4-6FF8F183F706}"/>
              </a:ext>
            </a:extLst>
          </p:cNvPr>
          <p:cNvSpPr/>
          <p:nvPr/>
        </p:nvSpPr>
        <p:spPr>
          <a:xfrm>
            <a:off x="12872501" y="7061529"/>
            <a:ext cx="1866900" cy="1889181"/>
          </a:xfrm>
          <a:prstGeom prst="ellipse">
            <a:avLst/>
          </a:prstGeom>
          <a:solidFill>
            <a:srgbClr val="D5D5D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80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16585" y="364450"/>
            <a:ext cx="8083629" cy="828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Зачем нам система анализа логов? Проблемы и вызовы</a:t>
            </a:r>
            <a:endParaRPr lang="en-US" sz="2600" dirty="0"/>
          </a:p>
        </p:txBody>
      </p:sp>
      <p:sp>
        <p:nvSpPr>
          <p:cNvPr id="4" name="Shape 1"/>
          <p:cNvSpPr/>
          <p:nvPr/>
        </p:nvSpPr>
        <p:spPr>
          <a:xfrm>
            <a:off x="6016585" y="1391960"/>
            <a:ext cx="8083629" cy="1521023"/>
          </a:xfrm>
          <a:prstGeom prst="roundRect">
            <a:avLst>
              <a:gd name="adj" fmla="val 366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722" y="1532096"/>
            <a:ext cx="397669" cy="397669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6021" y="1641396"/>
            <a:ext cx="178951" cy="17895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156722" y="2062282"/>
            <a:ext cx="1726168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Угрозы безопасности</a:t>
            </a:r>
            <a:endParaRPr lang="en-US" sz="1300" dirty="0"/>
          </a:p>
        </p:txBody>
      </p:sp>
      <p:sp>
        <p:nvSpPr>
          <p:cNvPr id="8" name="Text 3"/>
          <p:cNvSpPr/>
          <p:nvPr/>
        </p:nvSpPr>
        <p:spPr>
          <a:xfrm>
            <a:off x="6156722" y="2348984"/>
            <a:ext cx="7803356" cy="423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Рост числа кибератак, утечек данных и внутренних угроз требует проактивного подхода к обнаружению и предотвращению инцидентов.</a:t>
            </a:r>
            <a:endParaRPr lang="en-US" sz="1000" dirty="0"/>
          </a:p>
        </p:txBody>
      </p:sp>
      <p:sp>
        <p:nvSpPr>
          <p:cNvPr id="9" name="Shape 4"/>
          <p:cNvSpPr/>
          <p:nvPr/>
        </p:nvSpPr>
        <p:spPr>
          <a:xfrm>
            <a:off x="6016585" y="3045500"/>
            <a:ext cx="8083629" cy="1521023"/>
          </a:xfrm>
          <a:prstGeom prst="roundRect">
            <a:avLst>
              <a:gd name="adj" fmla="val 366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722" y="3185636"/>
            <a:ext cx="397669" cy="397669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66021" y="3294936"/>
            <a:ext cx="178951" cy="178951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156722" y="3715822"/>
            <a:ext cx="1656993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Сложность анализа</a:t>
            </a:r>
            <a:endParaRPr lang="en-US" sz="1300" dirty="0"/>
          </a:p>
        </p:txBody>
      </p:sp>
      <p:sp>
        <p:nvSpPr>
          <p:cNvPr id="13" name="Text 6"/>
          <p:cNvSpPr/>
          <p:nvPr/>
        </p:nvSpPr>
        <p:spPr>
          <a:xfrm>
            <a:off x="6156722" y="4002524"/>
            <a:ext cx="7803356" cy="423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Огромные объемы разнородных логов делают ручной анализ невозможным, а традиционные инструменты часто не справляются с масштабом.</a:t>
            </a:r>
            <a:endParaRPr lang="en-US" sz="1000" dirty="0"/>
          </a:p>
        </p:txBody>
      </p:sp>
      <p:sp>
        <p:nvSpPr>
          <p:cNvPr id="14" name="Shape 7"/>
          <p:cNvSpPr/>
          <p:nvPr/>
        </p:nvSpPr>
        <p:spPr>
          <a:xfrm>
            <a:off x="6016585" y="4699040"/>
            <a:ext cx="8083629" cy="1521023"/>
          </a:xfrm>
          <a:prstGeom prst="roundRect">
            <a:avLst>
              <a:gd name="adj" fmla="val 366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6722" y="4839176"/>
            <a:ext cx="397669" cy="397669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66021" y="4948476"/>
            <a:ext cx="178951" cy="178951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6156722" y="5369362"/>
            <a:ext cx="1656993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Простои и сбои</a:t>
            </a:r>
            <a:endParaRPr lang="en-US" sz="1300" dirty="0"/>
          </a:p>
        </p:txBody>
      </p:sp>
      <p:sp>
        <p:nvSpPr>
          <p:cNvPr id="18" name="Text 9"/>
          <p:cNvSpPr/>
          <p:nvPr/>
        </p:nvSpPr>
        <p:spPr>
          <a:xfrm>
            <a:off x="6156722" y="5656064"/>
            <a:ext cx="7803356" cy="423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Неэффективное выявление причин сбоев и отказов систем приводит к длительным простоям, финансовым потерям и ущербу репутации.</a:t>
            </a:r>
            <a:endParaRPr lang="en-US" sz="1000" dirty="0"/>
          </a:p>
        </p:txBody>
      </p:sp>
      <p:sp>
        <p:nvSpPr>
          <p:cNvPr id="19" name="Shape 10"/>
          <p:cNvSpPr/>
          <p:nvPr/>
        </p:nvSpPr>
        <p:spPr>
          <a:xfrm>
            <a:off x="6016585" y="6352580"/>
            <a:ext cx="8083629" cy="1521023"/>
          </a:xfrm>
          <a:prstGeom prst="roundRect">
            <a:avLst>
              <a:gd name="adj" fmla="val 366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56722" y="6492716"/>
            <a:ext cx="397669" cy="397669"/>
          </a:xfrm>
          <a:prstGeom prst="rect">
            <a:avLst/>
          </a:prstGeom>
        </p:spPr>
      </p:pic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66021" y="6602016"/>
            <a:ext cx="178951" cy="178951"/>
          </a:xfrm>
          <a:prstGeom prst="rect">
            <a:avLst/>
          </a:prstGeom>
        </p:spPr>
      </p:pic>
      <p:sp>
        <p:nvSpPr>
          <p:cNvPr id="22" name="Text 11"/>
          <p:cNvSpPr/>
          <p:nvPr/>
        </p:nvSpPr>
        <p:spPr>
          <a:xfrm>
            <a:off x="6156722" y="7022902"/>
            <a:ext cx="2128718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Регуляторные требования</a:t>
            </a:r>
            <a:endParaRPr lang="en-US" sz="1300" dirty="0"/>
          </a:p>
        </p:txBody>
      </p:sp>
      <p:sp>
        <p:nvSpPr>
          <p:cNvPr id="23" name="Text 12"/>
          <p:cNvSpPr/>
          <p:nvPr/>
        </p:nvSpPr>
        <p:spPr>
          <a:xfrm>
            <a:off x="6156722" y="7309604"/>
            <a:ext cx="7803356" cy="423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Необходимость соответствия стандартам и аудитам требует надежного хранения и анализа данных о событиях в инфраструктуре.</a:t>
            </a:r>
            <a:endParaRPr lang="en-US" sz="1000" dirty="0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CCBF9C84-B8BF-CCD0-66AC-124D1C4717BD}"/>
              </a:ext>
            </a:extLst>
          </p:cNvPr>
          <p:cNvSpPr/>
          <p:nvPr/>
        </p:nvSpPr>
        <p:spPr>
          <a:xfrm>
            <a:off x="13536928" y="-357085"/>
            <a:ext cx="1866900" cy="1889181"/>
          </a:xfrm>
          <a:prstGeom prst="ellipse">
            <a:avLst/>
          </a:prstGeom>
          <a:solidFill>
            <a:srgbClr val="D5D5D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4" y="466316"/>
            <a:ext cx="6918365" cy="1861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44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Обзор существующих </a:t>
            </a:r>
          </a:p>
          <a:p>
            <a:pPr marL="0" indent="0" algn="l">
              <a:buNone/>
            </a:pPr>
            <a:r>
              <a:rPr lang="en-US" sz="44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подходов и технологий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409299" y="2134562"/>
            <a:ext cx="2129552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Традиционные системы SIEM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01681" y="2457079"/>
            <a:ext cx="5632206" cy="317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Системы управления информацией и событиями безопасности (SIEM) собирают логи из различных источников, коррелируют их и генерируют оповещения. Однако они часто требуют значительной настройки и могут быть дорогими.</a:t>
            </a:r>
            <a:endParaRPr lang="en-US" sz="16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700" y="-31268"/>
            <a:ext cx="8260868" cy="8260868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 flipV="1">
            <a:off x="396836" y="7421568"/>
            <a:ext cx="6918364" cy="45719"/>
          </a:xfrm>
          <a:prstGeom prst="rect">
            <a:avLst/>
          </a:prstGeom>
          <a:solidFill>
            <a:srgbClr val="CFD0D8">
              <a:alpha val="50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409299" y="4702492"/>
            <a:ext cx="2824758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Решения на базе машинного обучения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409300" y="5018076"/>
            <a:ext cx="5624586" cy="317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Использование алгоритмов машинного обучения позволяет выявлять скрытые закономерности и аномалии, которые невозможно обнаружить с помощью статических правил. Это обеспечивает более высокую точность и адаптивность.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396835" y="14334217"/>
            <a:ext cx="13836729" cy="20003"/>
          </a:xfrm>
          <a:prstGeom prst="rect">
            <a:avLst/>
          </a:prstGeom>
          <a:solidFill>
            <a:srgbClr val="CFD0D8">
              <a:alpha val="50000"/>
            </a:srgbClr>
          </a:solidFill>
          <a:ln/>
        </p:spPr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A9E843CA-3ED4-2D9F-6A2E-7B7C253D95F7}"/>
              </a:ext>
            </a:extLst>
          </p:cNvPr>
          <p:cNvSpPr/>
          <p:nvPr/>
        </p:nvSpPr>
        <p:spPr>
          <a:xfrm>
            <a:off x="6640828" y="-492030"/>
            <a:ext cx="1866900" cy="1889181"/>
          </a:xfrm>
          <a:prstGeom prst="ellipse">
            <a:avLst/>
          </a:prstGeom>
          <a:solidFill>
            <a:srgbClr val="D5D5D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AB6AD85C-08C3-17B3-BB2F-6DCF13353070}"/>
              </a:ext>
            </a:extLst>
          </p:cNvPr>
          <p:cNvSpPr/>
          <p:nvPr/>
        </p:nvSpPr>
        <p:spPr>
          <a:xfrm>
            <a:off x="6381749" y="6740873"/>
            <a:ext cx="1866900" cy="1889181"/>
          </a:xfrm>
          <a:prstGeom prst="ellipse">
            <a:avLst/>
          </a:prstGeom>
          <a:solidFill>
            <a:srgbClr val="D5D5D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Овал 18">
            <a:extLst>
              <a:ext uri="{FF2B5EF4-FFF2-40B4-BE49-F238E27FC236}">
                <a16:creationId xmlns:a16="http://schemas.microsoft.com/office/drawing/2014/main" id="{D1572D4C-7FF5-F653-98EF-45BAAC5B7202}"/>
              </a:ext>
            </a:extLst>
          </p:cNvPr>
          <p:cNvSpPr/>
          <p:nvPr/>
        </p:nvSpPr>
        <p:spPr>
          <a:xfrm>
            <a:off x="10896600" y="160102"/>
            <a:ext cx="1866900" cy="1889181"/>
          </a:xfrm>
          <a:prstGeom prst="ellipse">
            <a:avLst/>
          </a:prstGeom>
          <a:solidFill>
            <a:srgbClr val="D5D5D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ext 0"/>
          <p:cNvSpPr/>
          <p:nvPr/>
        </p:nvSpPr>
        <p:spPr>
          <a:xfrm>
            <a:off x="485656" y="333851"/>
            <a:ext cx="8979218" cy="379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Архитектура нашей системы: компоненты и взаимодействие</a:t>
            </a:r>
            <a:endParaRPr lang="en-US" sz="2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210" y="956072"/>
            <a:ext cx="12031980" cy="659558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49608" y="3124272"/>
            <a:ext cx="3073241" cy="384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Источники логов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1892531" y="3617698"/>
            <a:ext cx="3387395" cy="614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Серверы и сетевые устройства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9507340" y="5657045"/>
            <a:ext cx="3073240" cy="384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Сбор и поток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9350263" y="6150471"/>
            <a:ext cx="3387394" cy="614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Коллекторы и обработка потоков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257555" y="1310820"/>
            <a:ext cx="3387395" cy="768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8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Анализ и визуализация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8257554" y="2433878"/>
            <a:ext cx="3387395" cy="614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Детекция, хранение и оповещения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85656" y="8255794"/>
            <a:ext cx="13659088" cy="194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Сборщики логов:</a:t>
            </a:r>
            <a:r>
              <a:rPr lang="en-US" sz="9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Агенты, которые собирают логи и передают их в систему.</a:t>
            </a:r>
            <a:endParaRPr lang="en-US" sz="950" dirty="0"/>
          </a:p>
        </p:txBody>
      </p:sp>
      <p:sp>
        <p:nvSpPr>
          <p:cNvPr id="13" name="Text 10"/>
          <p:cNvSpPr/>
          <p:nvPr/>
        </p:nvSpPr>
        <p:spPr>
          <a:xfrm>
            <a:off x="485656" y="8492490"/>
            <a:ext cx="13659088" cy="194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Процессор потока данных:</a:t>
            </a:r>
            <a:r>
              <a:rPr lang="en-US" sz="9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Обеспечивает нормализацию, фильтрацию и обогащение логов.</a:t>
            </a:r>
            <a:endParaRPr lang="en-US" sz="950" dirty="0"/>
          </a:p>
        </p:txBody>
      </p:sp>
      <p:sp>
        <p:nvSpPr>
          <p:cNvPr id="14" name="Text 11"/>
          <p:cNvSpPr/>
          <p:nvPr/>
        </p:nvSpPr>
        <p:spPr>
          <a:xfrm>
            <a:off x="485656" y="8729186"/>
            <a:ext cx="13659088" cy="194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Механизм обнаружения аномалий:</a:t>
            </a:r>
            <a:r>
              <a:rPr lang="en-US" sz="9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Применяет алгоритмы для выявления нештатных ситуаций.</a:t>
            </a:r>
            <a:endParaRPr lang="en-US" sz="950" dirty="0"/>
          </a:p>
        </p:txBody>
      </p:sp>
      <p:sp>
        <p:nvSpPr>
          <p:cNvPr id="15" name="Text 12"/>
          <p:cNvSpPr/>
          <p:nvPr/>
        </p:nvSpPr>
        <p:spPr>
          <a:xfrm>
            <a:off x="485656" y="8965883"/>
            <a:ext cx="13659088" cy="194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Хранилище логов:</a:t>
            </a:r>
            <a:r>
              <a:rPr lang="en-US" sz="9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Распределенная база данных для долгосрочного хранения и быстрого поиска.</a:t>
            </a:r>
            <a:endParaRPr lang="en-US" sz="950" dirty="0"/>
          </a:p>
        </p:txBody>
      </p:sp>
      <p:sp>
        <p:nvSpPr>
          <p:cNvPr id="16" name="Text 13"/>
          <p:cNvSpPr/>
          <p:nvPr/>
        </p:nvSpPr>
        <p:spPr>
          <a:xfrm>
            <a:off x="485656" y="9202579"/>
            <a:ext cx="13659088" cy="194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Визуализация и оповещения:</a:t>
            </a:r>
            <a:r>
              <a:rPr lang="en-US" sz="9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Интерфейсы для мониторинга и уведомления об инцидентах.</a:t>
            </a:r>
            <a:endParaRPr lang="en-US" sz="950" dirty="0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3A469D5C-68E9-3C0F-F6B9-589F6CB642B7}"/>
              </a:ext>
            </a:extLst>
          </p:cNvPr>
          <p:cNvSpPr/>
          <p:nvPr/>
        </p:nvSpPr>
        <p:spPr>
          <a:xfrm>
            <a:off x="12763500" y="6765119"/>
            <a:ext cx="1866900" cy="1889181"/>
          </a:xfrm>
          <a:prstGeom prst="ellipse">
            <a:avLst/>
          </a:prstGeom>
          <a:solidFill>
            <a:srgbClr val="D5D5D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49A27CB4-A77E-063E-65F5-FCA52C8EF094}"/>
              </a:ext>
            </a:extLst>
          </p:cNvPr>
          <p:cNvSpPr/>
          <p:nvPr/>
        </p:nvSpPr>
        <p:spPr>
          <a:xfrm>
            <a:off x="2162175" y="5069955"/>
            <a:ext cx="1866900" cy="1889181"/>
          </a:xfrm>
          <a:prstGeom prst="ellipse">
            <a:avLst/>
          </a:prstGeom>
          <a:solidFill>
            <a:srgbClr val="D5D5D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841C45E4-F552-330C-7C90-4B21F7E854EC}"/>
              </a:ext>
            </a:extLst>
          </p:cNvPr>
          <p:cNvSpPr/>
          <p:nvPr/>
        </p:nvSpPr>
        <p:spPr>
          <a:xfrm>
            <a:off x="485656" y="1190544"/>
            <a:ext cx="1866900" cy="1889181"/>
          </a:xfrm>
          <a:prstGeom prst="ellipse">
            <a:avLst/>
          </a:prstGeom>
          <a:solidFill>
            <a:srgbClr val="D5D5D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4713" y="400407"/>
            <a:ext cx="8014573" cy="8824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Сбор и нормализация логов: методы и инструменты</a:t>
            </a:r>
            <a:endParaRPr lang="en-US" sz="2750" dirty="0"/>
          </a:p>
        </p:txBody>
      </p:sp>
      <p:sp>
        <p:nvSpPr>
          <p:cNvPr id="4" name="Shape 1"/>
          <p:cNvSpPr/>
          <p:nvPr/>
        </p:nvSpPr>
        <p:spPr>
          <a:xfrm>
            <a:off x="564713" y="1706285"/>
            <a:ext cx="8014573" cy="1266111"/>
          </a:xfrm>
          <a:prstGeom prst="roundRect">
            <a:avLst>
              <a:gd name="adj" fmla="val 5778"/>
            </a:avLst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13" y="1691045"/>
            <a:ext cx="8014573" cy="6096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0247" y="1494592"/>
            <a:ext cx="423505" cy="42350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487287" y="1600438"/>
            <a:ext cx="169426" cy="211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1300" dirty="0"/>
          </a:p>
        </p:txBody>
      </p:sp>
      <p:sp>
        <p:nvSpPr>
          <p:cNvPr id="8" name="Text 3"/>
          <p:cNvSpPr/>
          <p:nvPr/>
        </p:nvSpPr>
        <p:spPr>
          <a:xfrm>
            <a:off x="726516" y="1845170"/>
            <a:ext cx="2142530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Централизованный сбор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721043" y="2364343"/>
            <a:ext cx="7701915" cy="451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Используем агенты (Filebeat, Fluentd, rsyslog) для передачи логов с различных источников на центральный сервер сбора.</a:t>
            </a: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564713" y="3325178"/>
            <a:ext cx="8014573" cy="1266111"/>
          </a:xfrm>
          <a:prstGeom prst="roundRect">
            <a:avLst>
              <a:gd name="adj" fmla="val 5778"/>
            </a:avLst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13" y="3309938"/>
            <a:ext cx="8014573" cy="60960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0247" y="3113484"/>
            <a:ext cx="423505" cy="423505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4487287" y="3219331"/>
            <a:ext cx="169426" cy="211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1300" dirty="0"/>
          </a:p>
        </p:txBody>
      </p:sp>
      <p:sp>
        <p:nvSpPr>
          <p:cNvPr id="14" name="Text 7"/>
          <p:cNvSpPr/>
          <p:nvPr/>
        </p:nvSpPr>
        <p:spPr>
          <a:xfrm>
            <a:off x="726516" y="3517250"/>
            <a:ext cx="2482334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Парсинг и структурирование</a:t>
            </a:r>
            <a:endParaRPr lang="en-US" sz="2400" dirty="0"/>
          </a:p>
        </p:txBody>
      </p:sp>
      <p:sp>
        <p:nvSpPr>
          <p:cNvPr id="15" name="Text 8"/>
          <p:cNvSpPr/>
          <p:nvPr/>
        </p:nvSpPr>
        <p:spPr>
          <a:xfrm>
            <a:off x="721043" y="3983236"/>
            <a:ext cx="7701915" cy="451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Извлечение значимой информации из неструктурированных логов с помощью регулярных выражений или готовых паттернов (Grok в Logstash).</a:t>
            </a: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64713" y="4944070"/>
            <a:ext cx="8014573" cy="1266111"/>
          </a:xfrm>
          <a:prstGeom prst="roundRect">
            <a:avLst>
              <a:gd name="adj" fmla="val 5778"/>
            </a:avLst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13" y="4928830"/>
            <a:ext cx="8014573" cy="60960"/>
          </a:xfrm>
          <a:prstGeom prst="rect">
            <a:avLst/>
          </a:prstGeom>
        </p:spPr>
      </p:pic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0247" y="4732377"/>
            <a:ext cx="423505" cy="423505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4487287" y="4838224"/>
            <a:ext cx="169426" cy="211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1300" dirty="0"/>
          </a:p>
        </p:txBody>
      </p:sp>
      <p:sp>
        <p:nvSpPr>
          <p:cNvPr id="20" name="Text 11"/>
          <p:cNvSpPr/>
          <p:nvPr/>
        </p:nvSpPr>
        <p:spPr>
          <a:xfrm>
            <a:off x="726516" y="5121056"/>
            <a:ext cx="1973223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Нормализация данных</a:t>
            </a:r>
            <a:endParaRPr lang="en-US" sz="2400" dirty="0"/>
          </a:p>
        </p:txBody>
      </p:sp>
      <p:sp>
        <p:nvSpPr>
          <p:cNvPr id="21" name="Text 12"/>
          <p:cNvSpPr/>
          <p:nvPr/>
        </p:nvSpPr>
        <p:spPr>
          <a:xfrm>
            <a:off x="721043" y="5602129"/>
            <a:ext cx="7701915" cy="451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Преобразование различных форматов логов к единому стандартизированному виду для упрощения дальнейшего анализа и корреляции.</a:t>
            </a:r>
            <a:endParaRPr lang="en-US" sz="1600" dirty="0"/>
          </a:p>
        </p:txBody>
      </p:sp>
      <p:sp>
        <p:nvSpPr>
          <p:cNvPr id="22" name="Shape 13"/>
          <p:cNvSpPr/>
          <p:nvPr/>
        </p:nvSpPr>
        <p:spPr>
          <a:xfrm>
            <a:off x="564713" y="6562963"/>
            <a:ext cx="8014573" cy="1266111"/>
          </a:xfrm>
          <a:prstGeom prst="roundRect">
            <a:avLst>
              <a:gd name="adj" fmla="val 5778"/>
            </a:avLst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13" y="6547723"/>
            <a:ext cx="8014573" cy="60960"/>
          </a:xfrm>
          <a:prstGeom prst="rect">
            <a:avLst/>
          </a:prstGeom>
        </p:spPr>
      </p:pic>
      <p:pic>
        <p:nvPicPr>
          <p:cNvPr id="24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0247" y="6351270"/>
            <a:ext cx="423505" cy="423505"/>
          </a:xfrm>
          <a:prstGeom prst="rect">
            <a:avLst/>
          </a:prstGeom>
        </p:spPr>
      </p:pic>
      <p:sp>
        <p:nvSpPr>
          <p:cNvPr id="25" name="Text 14"/>
          <p:cNvSpPr/>
          <p:nvPr/>
        </p:nvSpPr>
        <p:spPr>
          <a:xfrm>
            <a:off x="4487287" y="6457117"/>
            <a:ext cx="169426" cy="211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1300" dirty="0"/>
          </a:p>
        </p:txBody>
      </p:sp>
      <p:sp>
        <p:nvSpPr>
          <p:cNvPr id="26" name="Text 15"/>
          <p:cNvSpPr/>
          <p:nvPr/>
        </p:nvSpPr>
        <p:spPr>
          <a:xfrm>
            <a:off x="721043" y="6787192"/>
            <a:ext cx="1764983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Обогащение логов</a:t>
            </a:r>
            <a:endParaRPr lang="en-US" sz="2400" dirty="0"/>
          </a:p>
        </p:txBody>
      </p:sp>
      <p:sp>
        <p:nvSpPr>
          <p:cNvPr id="27" name="Text 16"/>
          <p:cNvSpPr/>
          <p:nvPr/>
        </p:nvSpPr>
        <p:spPr>
          <a:xfrm>
            <a:off x="721043" y="7221022"/>
            <a:ext cx="7701915" cy="451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Добавление дополнительной контекстной информации (например, геолокация по IP, данные о пользователях) для более глубокого анализа.</a:t>
            </a:r>
            <a:endParaRPr lang="en-US" sz="1600" dirty="0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77A57626-E23E-B52B-88C7-4878F0CED4E0}"/>
              </a:ext>
            </a:extLst>
          </p:cNvPr>
          <p:cNvSpPr/>
          <p:nvPr/>
        </p:nvSpPr>
        <p:spPr>
          <a:xfrm>
            <a:off x="8210550" y="-544184"/>
            <a:ext cx="1866900" cy="1889181"/>
          </a:xfrm>
          <a:prstGeom prst="ellipse">
            <a:avLst/>
          </a:prstGeom>
          <a:solidFill>
            <a:srgbClr val="D5D5D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0675" y="517565"/>
            <a:ext cx="7862649" cy="1501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Методы обнаружения аномалий: от пороговых значений до машинного обучения</a:t>
            </a:r>
            <a:endParaRPr lang="en-US" sz="3150" dirty="0"/>
          </a:p>
        </p:txBody>
      </p:sp>
      <p:sp>
        <p:nvSpPr>
          <p:cNvPr id="4" name="Shape 1"/>
          <p:cNvSpPr/>
          <p:nvPr/>
        </p:nvSpPr>
        <p:spPr>
          <a:xfrm>
            <a:off x="640675" y="2258973"/>
            <a:ext cx="640675" cy="1179076"/>
          </a:xfrm>
          <a:prstGeom prst="roundRect">
            <a:avLst>
              <a:gd name="adj" fmla="val 36000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40938" y="2698313"/>
            <a:ext cx="240149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441490" y="2419112"/>
            <a:ext cx="2068592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Пороговые значения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441490" y="2765465"/>
            <a:ext cx="7061835" cy="512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Простейший метод: срабатывание оповещения при превышении заранее определенных лимитов (например, количество неудачных входов в систему).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640675" y="3598188"/>
            <a:ext cx="640675" cy="1179076"/>
          </a:xfrm>
          <a:prstGeom prst="roundRect">
            <a:avLst>
              <a:gd name="adj" fmla="val 36000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40938" y="4037528"/>
            <a:ext cx="240149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441490" y="3758327"/>
            <a:ext cx="2284095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Статистический анализ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441490" y="4104680"/>
            <a:ext cx="7061835" cy="512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Использование статистических методов для выявления отклонений от среднего значения или стандартного отклонения поведения системы.</a:t>
            </a:r>
            <a:endParaRPr lang="en-US" sz="1250" dirty="0"/>
          </a:p>
        </p:txBody>
      </p:sp>
      <p:sp>
        <p:nvSpPr>
          <p:cNvPr id="12" name="Shape 9"/>
          <p:cNvSpPr/>
          <p:nvPr/>
        </p:nvSpPr>
        <p:spPr>
          <a:xfrm>
            <a:off x="640675" y="4937403"/>
            <a:ext cx="640675" cy="1179076"/>
          </a:xfrm>
          <a:prstGeom prst="roundRect">
            <a:avLst>
              <a:gd name="adj" fmla="val 36000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40938" y="5376743"/>
            <a:ext cx="240149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1441490" y="5097542"/>
            <a:ext cx="2838688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Профилирование поведения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441490" y="5443895"/>
            <a:ext cx="7061835" cy="512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Построение "базовых" профилей нормального поведения систем и пользователей, а затем выявление любых отклонений от этих профилей.</a:t>
            </a:r>
            <a:endParaRPr lang="en-US" sz="1250" dirty="0"/>
          </a:p>
        </p:txBody>
      </p:sp>
      <p:sp>
        <p:nvSpPr>
          <p:cNvPr id="16" name="Shape 13"/>
          <p:cNvSpPr/>
          <p:nvPr/>
        </p:nvSpPr>
        <p:spPr>
          <a:xfrm>
            <a:off x="640675" y="6276618"/>
            <a:ext cx="640675" cy="1435298"/>
          </a:xfrm>
          <a:prstGeom prst="roundRect">
            <a:avLst>
              <a:gd name="adj" fmla="val 36000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40938" y="6844070"/>
            <a:ext cx="240149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1850" dirty="0"/>
          </a:p>
        </p:txBody>
      </p:sp>
      <p:sp>
        <p:nvSpPr>
          <p:cNvPr id="18" name="Text 15"/>
          <p:cNvSpPr/>
          <p:nvPr/>
        </p:nvSpPr>
        <p:spPr>
          <a:xfrm>
            <a:off x="1441490" y="6436757"/>
            <a:ext cx="2061091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Машинное обучение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1441490" y="6783110"/>
            <a:ext cx="7061835" cy="768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Применение алгоритмов (изолирующий лес, автокодировщики, LSTM) для автоматического обнаружения сложных, неочевидных аномалий в больших объемах данных.</a:t>
            </a:r>
            <a:endParaRPr lang="en-US" sz="1250" dirty="0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E27015D2-46A6-B009-6810-8B392DA5B6C7}"/>
              </a:ext>
            </a:extLst>
          </p:cNvPr>
          <p:cNvSpPr/>
          <p:nvPr/>
        </p:nvSpPr>
        <p:spPr>
          <a:xfrm>
            <a:off x="8210550" y="-944591"/>
            <a:ext cx="1866900" cy="1889181"/>
          </a:xfrm>
          <a:prstGeom prst="ellipse">
            <a:avLst/>
          </a:prstGeom>
          <a:solidFill>
            <a:srgbClr val="D5D5D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1746" y="452676"/>
            <a:ext cx="10685621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Реализация и интеграция: примеры и лучшие практики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66" y="1366004"/>
            <a:ext cx="4366379" cy="1895237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2070" y="1366004"/>
            <a:ext cx="4366379" cy="1895237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4774" y="1366004"/>
            <a:ext cx="4366379" cy="1895237"/>
          </a:xfrm>
          <a:prstGeom prst="rect">
            <a:avLst/>
          </a:prstGeom>
        </p:spPr>
      </p:pic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6646" y="4199037"/>
            <a:ext cx="66473" cy="78938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1973461" y="4115157"/>
            <a:ext cx="1795182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Поэтапное внедрение</a:t>
            </a:r>
            <a:endParaRPr lang="en-US" sz="2000" dirty="0"/>
          </a:p>
        </p:txBody>
      </p:sp>
      <p:sp>
        <p:nvSpPr>
          <p:cNvPr id="11" name="Text 4"/>
          <p:cNvSpPr/>
          <p:nvPr/>
        </p:nvSpPr>
        <p:spPr>
          <a:xfrm>
            <a:off x="1973461" y="4456510"/>
            <a:ext cx="11056739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Начинать с критически важных систем, </a:t>
            </a:r>
            <a:r>
              <a:rPr lang="en-US" sz="1600" dirty="0" err="1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постепенно</a:t>
            </a: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US" sz="1600" dirty="0" err="1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расширяя</a:t>
            </a: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охват и наращивая функционал.</a:t>
            </a:r>
            <a:endParaRPr lang="en-US" sz="1600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6646" y="5572601"/>
            <a:ext cx="66473" cy="78938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1973461" y="5488721"/>
            <a:ext cx="3385230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Интеграция с существующими системами</a:t>
            </a:r>
            <a:endParaRPr lang="en-US" sz="2000" dirty="0"/>
          </a:p>
        </p:txBody>
      </p:sp>
      <p:sp>
        <p:nvSpPr>
          <p:cNvPr id="14" name="Text 6"/>
          <p:cNvSpPr/>
          <p:nvPr/>
        </p:nvSpPr>
        <p:spPr>
          <a:xfrm>
            <a:off x="1973461" y="5764410"/>
            <a:ext cx="10675739" cy="594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Подключение к Active Directory, системам </a:t>
            </a:r>
            <a:r>
              <a:rPr lang="en-US" sz="1600" dirty="0" err="1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управления</a:t>
            </a: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US" sz="1600" dirty="0" err="1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инцидентами</a:t>
            </a: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(ITSM), </a:t>
            </a:r>
            <a:r>
              <a:rPr lang="en-US" sz="1600" dirty="0" err="1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системам</a:t>
            </a: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600" dirty="0" err="1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оповещения</a:t>
            </a: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600" dirty="0" err="1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для</a:t>
            </a: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US" sz="1600" dirty="0" err="1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автоматизации</a:t>
            </a: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рабочих процессов.</a:t>
            </a:r>
            <a:endParaRPr lang="en-US" sz="1600" dirty="0"/>
          </a:p>
        </p:txBody>
      </p:sp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5357" y="4200941"/>
            <a:ext cx="66473" cy="78938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7672173" y="4117062"/>
            <a:ext cx="2357348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Настройка правил и моделей</a:t>
            </a:r>
            <a:endParaRPr lang="en-US" sz="2000" dirty="0"/>
          </a:p>
        </p:txBody>
      </p:sp>
      <p:sp>
        <p:nvSpPr>
          <p:cNvPr id="17" name="Text 8"/>
          <p:cNvSpPr/>
          <p:nvPr/>
        </p:nvSpPr>
        <p:spPr>
          <a:xfrm>
            <a:off x="7672172" y="4458414"/>
            <a:ext cx="11056739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Итеративный процесс настройки правил </a:t>
            </a:r>
            <a:r>
              <a:rPr lang="en-US" sz="1600" dirty="0" err="1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обнаружения</a:t>
            </a: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US" sz="1600" dirty="0" err="1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аномалий</a:t>
            </a: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и обучения </a:t>
            </a:r>
            <a:r>
              <a:rPr lang="en-US" sz="1600" dirty="0" err="1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моделей</a:t>
            </a: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600" dirty="0" err="1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машинного</a:t>
            </a: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600" dirty="0" err="1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обучения</a:t>
            </a: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US" sz="1600" dirty="0" err="1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для</a:t>
            </a: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минимизации ложных срабатываний.</a:t>
            </a:r>
            <a:endParaRPr lang="en-US" sz="1600" dirty="0"/>
          </a:p>
        </p:txBody>
      </p:sp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5357" y="5325902"/>
            <a:ext cx="66473" cy="78938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7672172" y="5470447"/>
            <a:ext cx="1662436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Масштабируемость</a:t>
            </a:r>
            <a:endParaRPr lang="en-US" sz="2000" dirty="0"/>
          </a:p>
        </p:txBody>
      </p:sp>
      <p:sp>
        <p:nvSpPr>
          <p:cNvPr id="20" name="Text 10"/>
          <p:cNvSpPr/>
          <p:nvPr/>
        </p:nvSpPr>
        <p:spPr>
          <a:xfrm>
            <a:off x="7672171" y="5811799"/>
            <a:ext cx="11056739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Проектирование системы с учетом </a:t>
            </a:r>
            <a:r>
              <a:rPr lang="en-US" sz="1600" dirty="0" err="1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возможности</a:t>
            </a: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US" sz="1600" dirty="0" err="1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горизонтального</a:t>
            </a: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600" dirty="0" err="1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масштабирования</a:t>
            </a: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600" dirty="0" err="1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для</a:t>
            </a: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600" dirty="0" err="1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обработки</a:t>
            </a: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US" sz="1600" dirty="0" err="1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растущих</a:t>
            </a: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объемов логов.</a:t>
            </a:r>
            <a:endParaRPr lang="en-US" sz="1600" dirty="0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B6A17C1A-39F6-5334-ABEC-667CC1177AF1}"/>
              </a:ext>
            </a:extLst>
          </p:cNvPr>
          <p:cNvSpPr/>
          <p:nvPr/>
        </p:nvSpPr>
        <p:spPr>
          <a:xfrm>
            <a:off x="12649200" y="6863596"/>
            <a:ext cx="1866900" cy="1889181"/>
          </a:xfrm>
          <a:prstGeom prst="ellipse">
            <a:avLst/>
          </a:prstGeom>
          <a:solidFill>
            <a:srgbClr val="D5D5D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AC1D1E09-1C54-4631-EF31-0B8154C714C0}"/>
              </a:ext>
            </a:extLst>
          </p:cNvPr>
          <p:cNvSpPr/>
          <p:nvPr/>
        </p:nvSpPr>
        <p:spPr>
          <a:xfrm>
            <a:off x="12660392" y="-177173"/>
            <a:ext cx="1866900" cy="1889181"/>
          </a:xfrm>
          <a:prstGeom prst="ellipse">
            <a:avLst/>
          </a:prstGeom>
          <a:solidFill>
            <a:srgbClr val="D5D5D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F8DE259B-C2E4-5A5D-A0ED-C9CDCF722018}"/>
              </a:ext>
            </a:extLst>
          </p:cNvPr>
          <p:cNvSpPr/>
          <p:nvPr/>
        </p:nvSpPr>
        <p:spPr>
          <a:xfrm>
            <a:off x="-793346" y="3417264"/>
            <a:ext cx="1866900" cy="1889181"/>
          </a:xfrm>
          <a:prstGeom prst="ellipse">
            <a:avLst/>
          </a:prstGeom>
          <a:solidFill>
            <a:srgbClr val="D5D5D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1015" y="344448"/>
            <a:ext cx="9827062" cy="391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Визуализация данных и оповещения: эффективный мониторинг</a:t>
            </a:r>
            <a:endParaRPr lang="en-US" sz="2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" y="950238"/>
            <a:ext cx="8017073" cy="80170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868966" y="1048941"/>
            <a:ext cx="1878925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Дашборды и отчеты</a:t>
            </a: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8868966" y="1408986"/>
            <a:ext cx="5268039" cy="400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Интерактивные панели (Kibana, Grafana) для визуализации ключевых метрик и тенденций.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8861346" y="2213610"/>
            <a:ext cx="5268039" cy="200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Настраиваемые отчеты для аудита и </a:t>
            </a:r>
            <a:r>
              <a:rPr lang="en-US" dirty="0" err="1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анализа</a:t>
            </a:r>
            <a:r>
              <a:rPr lang="en-US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</a:p>
          <a:p>
            <a:pPr marL="342900" indent="-342900" algn="l">
              <a:buSzPct val="100000"/>
              <a:buChar char="•"/>
            </a:pPr>
            <a:r>
              <a:rPr lang="en-US" dirty="0" err="1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инцидентов</a:t>
            </a:r>
            <a:r>
              <a:rPr lang="en-US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8861346" y="3170158"/>
            <a:ext cx="1986796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Система оповещений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8861346" y="3530203"/>
            <a:ext cx="5268039" cy="200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Мгновенные уведомления (email, SMS, Slack) </a:t>
            </a:r>
          </a:p>
          <a:p>
            <a:pPr marL="342900" indent="-342900" algn="l">
              <a:buSzPct val="100000"/>
              <a:buChar char="•"/>
            </a:pPr>
            <a:r>
              <a:rPr lang="en-US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 критических аномалиях.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8861346" y="4402217"/>
            <a:ext cx="5268039" cy="200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Настраиваемые </a:t>
            </a:r>
            <a:r>
              <a:rPr lang="en-US" dirty="0" err="1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уровни</a:t>
            </a:r>
            <a:r>
              <a:rPr lang="en-US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dirty="0" err="1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критичности</a:t>
            </a:r>
            <a:endParaRPr lang="en-US" dirty="0">
              <a:solidFill>
                <a:srgbClr val="CFD0D8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 marL="342900" indent="-342900" algn="l">
              <a:buSzPct val="100000"/>
              <a:buChar char="•"/>
            </a:pPr>
            <a:r>
              <a:rPr lang="en-US" dirty="0" err="1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оповещений</a:t>
            </a:r>
            <a:r>
              <a:rPr lang="en-US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8868966" y="5303044"/>
            <a:ext cx="5268039" cy="200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Автоматическое </a:t>
            </a:r>
            <a:r>
              <a:rPr lang="en-US" dirty="0" err="1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создание</a:t>
            </a:r>
            <a:r>
              <a:rPr lang="en-US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dirty="0" err="1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инцидентов</a:t>
            </a:r>
            <a:r>
              <a:rPr lang="en-US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в </a:t>
            </a:r>
          </a:p>
          <a:p>
            <a:pPr marL="342900" indent="-342900" algn="l">
              <a:buSzPct val="100000"/>
              <a:buChar char="•"/>
            </a:pPr>
            <a:r>
              <a:rPr lang="en-US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ITSM-</a:t>
            </a:r>
            <a:r>
              <a:rPr lang="en-US" dirty="0" err="1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системах</a:t>
            </a:r>
            <a:r>
              <a:rPr lang="en-US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501015" y="9363313"/>
            <a:ext cx="13628370" cy="200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Эффективная визуализация и своевременные оповещения являются ключевыми для быстрого реагирования на инциденты и поддержания стабильной работы IT-инфраструктуры.</a:t>
            </a:r>
            <a:endParaRPr lang="en-US" sz="950" dirty="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7A1DC948-318F-93F0-53DB-80515C71A3C5}"/>
              </a:ext>
            </a:extLst>
          </p:cNvPr>
          <p:cNvSpPr/>
          <p:nvPr/>
        </p:nvSpPr>
        <p:spPr>
          <a:xfrm>
            <a:off x="12687300" y="6970477"/>
            <a:ext cx="1866900" cy="1889181"/>
          </a:xfrm>
          <a:prstGeom prst="ellipse">
            <a:avLst/>
          </a:prstGeom>
          <a:solidFill>
            <a:srgbClr val="D5D5D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926F5DFA-6093-3D0B-CAB1-A61CEC8D3B22}"/>
              </a:ext>
            </a:extLst>
          </p:cNvPr>
          <p:cNvSpPr/>
          <p:nvPr/>
        </p:nvSpPr>
        <p:spPr>
          <a:xfrm>
            <a:off x="-842010" y="783431"/>
            <a:ext cx="1866900" cy="1889181"/>
          </a:xfrm>
          <a:prstGeom prst="ellipse">
            <a:avLst/>
          </a:prstGeom>
          <a:solidFill>
            <a:srgbClr val="D5D5D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5830"/>
            <a:ext cx="130428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4850"/>
              </a:lnSpc>
              <a:buNone/>
            </a:pPr>
            <a:r>
              <a:rPr lang="en-US" sz="39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Преимущества внедрения: экономия ресурсов, безопасность, оптимизация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2254091" y="298263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40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Экономия ресурсов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3411855"/>
            <a:ext cx="3941207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Сокращение времени на ручной анализ, снижение затрат на восстановление после инцидентов.</a:t>
            </a:r>
            <a:endParaRPr lang="en-US" sz="15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650688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54626" y="3637181"/>
            <a:ext cx="296942" cy="2969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895284" y="2562820"/>
            <a:ext cx="318992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40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Повышение безопасности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9895284" y="2992041"/>
            <a:ext cx="394132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1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Проактивное обнаружение угроз, быстрое реагирование на кибератаки и внутренние нарушения.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650688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14144" y="3372505"/>
            <a:ext cx="296942" cy="29694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94463" y="4242316"/>
            <a:ext cx="288548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Оптимизация работы IT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9994463" y="4671536"/>
            <a:ext cx="3842147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Ускоренное выявление и устранение причин сбоев, улучшение производительности систем.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650688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40557" y="5059263"/>
            <a:ext cx="296942" cy="296942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895284" y="5921812"/>
            <a:ext cx="331100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Соответствие требованиям</a:t>
            </a:r>
            <a:endParaRPr lang="en-US" sz="1950" dirty="0"/>
          </a:p>
        </p:txBody>
      </p:sp>
      <p:sp>
        <p:nvSpPr>
          <p:cNvPr id="16" name="Text 8"/>
          <p:cNvSpPr/>
          <p:nvPr/>
        </p:nvSpPr>
        <p:spPr>
          <a:xfrm>
            <a:off x="9895284" y="6351032"/>
            <a:ext cx="394132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Автоматический сбор и анализ логов для выполнения регуляторных требований и аудитов.</a:t>
            </a:r>
            <a:endParaRPr lang="en-US" sz="15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2653" y="2650688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91698" y="6366331"/>
            <a:ext cx="296942" cy="296942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2254091" y="550187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Принятие решений</a:t>
            </a:r>
            <a:endParaRPr lang="en-US" sz="1950" dirty="0"/>
          </a:p>
        </p:txBody>
      </p:sp>
      <p:sp>
        <p:nvSpPr>
          <p:cNvPr id="20" name="Text 10"/>
          <p:cNvSpPr/>
          <p:nvPr/>
        </p:nvSpPr>
        <p:spPr>
          <a:xfrm>
            <a:off x="793790" y="5931098"/>
            <a:ext cx="3941207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Доступ к агрегированным данным для принятия обоснованных решений по развитию инфраструктуры.</a:t>
            </a:r>
            <a:endParaRPr lang="en-US" sz="1550" dirty="0"/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32653" y="2650688"/>
            <a:ext cx="4564975" cy="4564975"/>
          </a:xfrm>
          <a:prstGeom prst="rect">
            <a:avLst/>
          </a:prstGeom>
        </p:spPr>
      </p:pic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731728" y="5487531"/>
            <a:ext cx="296942" cy="296942"/>
          </a:xfrm>
          <a:prstGeom prst="rect">
            <a:avLst/>
          </a:prstGeom>
        </p:spPr>
      </p:pic>
      <p:sp>
        <p:nvSpPr>
          <p:cNvPr id="23" name="Овал 22">
            <a:extLst>
              <a:ext uri="{FF2B5EF4-FFF2-40B4-BE49-F238E27FC236}">
                <a16:creationId xmlns:a16="http://schemas.microsoft.com/office/drawing/2014/main" id="{812E37A6-8299-2BAD-1842-357C9E40E36B}"/>
              </a:ext>
            </a:extLst>
          </p:cNvPr>
          <p:cNvSpPr/>
          <p:nvPr/>
        </p:nvSpPr>
        <p:spPr>
          <a:xfrm>
            <a:off x="12763500" y="7085937"/>
            <a:ext cx="1866900" cy="1889181"/>
          </a:xfrm>
          <a:prstGeom prst="ellipse">
            <a:avLst/>
          </a:prstGeom>
          <a:solidFill>
            <a:srgbClr val="D5D5D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3944B524-4130-8616-D95E-864A1E478F28}"/>
              </a:ext>
            </a:extLst>
          </p:cNvPr>
          <p:cNvSpPr/>
          <p:nvPr/>
        </p:nvSpPr>
        <p:spPr>
          <a:xfrm>
            <a:off x="897493" y="470519"/>
            <a:ext cx="1866900" cy="1889181"/>
          </a:xfrm>
          <a:prstGeom prst="ellipse">
            <a:avLst/>
          </a:prstGeom>
          <a:solidFill>
            <a:srgbClr val="D5D5D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703</Words>
  <Application>Microsoft Office PowerPoint</Application>
  <PresentationFormat>Произвольный</PresentationFormat>
  <Paragraphs>106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Instrument Sans Semi Bold</vt:lpstr>
      <vt:lpstr>Instrument Sans Medium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User</dc:creator>
  <cp:lastModifiedBy>Рамиль Исхаков</cp:lastModifiedBy>
  <cp:revision>2</cp:revision>
  <dcterms:created xsi:type="dcterms:W3CDTF">2025-12-02T19:04:31Z</dcterms:created>
  <dcterms:modified xsi:type="dcterms:W3CDTF">2025-12-02T19:27:20Z</dcterms:modified>
</cp:coreProperties>
</file>